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notesMasterIdLst>
    <p:notesMasterId r:id="rId27"/>
  </p:notesMasterIdLst>
  <p:handoutMasterIdLst>
    <p:handoutMasterId r:id="rId28"/>
  </p:handoutMasterIdLst>
  <p:sldIdLst>
    <p:sldId id="393" r:id="rId2"/>
    <p:sldId id="369" r:id="rId3"/>
    <p:sldId id="404" r:id="rId4"/>
    <p:sldId id="368" r:id="rId5"/>
    <p:sldId id="402" r:id="rId6"/>
    <p:sldId id="406" r:id="rId7"/>
    <p:sldId id="407" r:id="rId8"/>
    <p:sldId id="365" r:id="rId9"/>
    <p:sldId id="364" r:id="rId10"/>
    <p:sldId id="370" r:id="rId11"/>
    <p:sldId id="371" r:id="rId12"/>
    <p:sldId id="374" r:id="rId13"/>
    <p:sldId id="375" r:id="rId14"/>
    <p:sldId id="376" r:id="rId15"/>
    <p:sldId id="377" r:id="rId16"/>
    <p:sldId id="363" r:id="rId17"/>
    <p:sldId id="397" r:id="rId18"/>
    <p:sldId id="372" r:id="rId19"/>
    <p:sldId id="398" r:id="rId20"/>
    <p:sldId id="373" r:id="rId21"/>
    <p:sldId id="408" r:id="rId22"/>
    <p:sldId id="411" r:id="rId23"/>
    <p:sldId id="409" r:id="rId24"/>
    <p:sldId id="410" r:id="rId25"/>
    <p:sldId id="392" r:id="rId26"/>
  </p:sldIdLst>
  <p:sldSz cx="12192000" cy="6858000"/>
  <p:notesSz cx="7077075" cy="90043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AD49"/>
    <a:srgbClr val="00BF4C"/>
    <a:srgbClr val="FEF100"/>
    <a:srgbClr val="FF0000"/>
    <a:srgbClr val="ED1B24"/>
    <a:srgbClr val="FF6200"/>
    <a:srgbClr val="00ADF3"/>
    <a:srgbClr val="1085B1"/>
    <a:srgbClr val="82AF00"/>
    <a:srgbClr val="33B3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30" autoAdjust="0"/>
    <p:restoredTop sz="94901" autoAdjust="0"/>
  </p:normalViewPr>
  <p:slideViewPr>
    <p:cSldViewPr snapToGrid="0">
      <p:cViewPr varScale="1">
        <p:scale>
          <a:sx n="92" d="100"/>
          <a:sy n="92" d="100"/>
        </p:scale>
        <p:origin x="630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2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9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508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438" y="0"/>
            <a:ext cx="3067050" cy="4508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BD12224-9A4D-4F3C-897E-F8DA9E25B7E2}" type="datetimeFigureOut">
              <a:rPr lang="en-US"/>
              <a:pPr>
                <a:defRPr/>
              </a:pPr>
              <a:t>10/1/2017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551863"/>
            <a:ext cx="3067050" cy="4508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438" y="8551863"/>
            <a:ext cx="3067050" cy="4508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DF95891-D214-4984-BBAE-C55853EB1D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3266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508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438" y="0"/>
            <a:ext cx="3067050" cy="4508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3499810-E88C-4585-A368-B3D88E714EBE}" type="datetimeFigureOut">
              <a:rPr lang="en-US"/>
              <a:pPr>
                <a:defRPr/>
              </a:pPr>
              <a:t>9/27/2017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38163" y="674688"/>
            <a:ext cx="6000750" cy="3376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5" y="4276725"/>
            <a:ext cx="5661025" cy="40528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551863"/>
            <a:ext cx="3067050" cy="4508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438" y="8551863"/>
            <a:ext cx="3067050" cy="4508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1F4948E-32AD-4DC7-9D15-EB3B88BE19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9722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476955-4868-4145-BECC-1986B24094B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5609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476955-4868-4145-BECC-1986B24094B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51661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76955-4868-4145-BECC-1986B24094B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7851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476955-4868-4145-BECC-1986B24094B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8068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42900" y="254866"/>
            <a:ext cx="11506200" cy="63404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10713720" y="6629400"/>
            <a:ext cx="12039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accent3"/>
                </a:solidFill>
                <a:latin typeface="Montserrat Medium" charset="0"/>
              </a:defRPr>
            </a:lvl1pPr>
          </a:lstStyle>
          <a:p>
            <a:fld id="{212368EB-D728-3342-8BFA-E65CB65FF58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640" y="6404277"/>
            <a:ext cx="1324610" cy="15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96414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838200" y="1940561"/>
            <a:ext cx="10601960" cy="5109210"/>
          </a:xfrm>
        </p:spPr>
        <p:txBody>
          <a:bodyPr/>
          <a:lstStyle>
            <a:lvl1pPr>
              <a:buClr>
                <a:srgbClr val="FFFF00"/>
              </a:buClr>
              <a:defRPr sz="2400">
                <a:solidFill>
                  <a:schemeClr val="tx1"/>
                </a:solidFill>
              </a:defRPr>
            </a:lvl1pPr>
            <a:lvl2pPr>
              <a:buClr>
                <a:srgbClr val="FFFF00"/>
              </a:buClr>
              <a:defRPr sz="2400">
                <a:solidFill>
                  <a:schemeClr val="tx1"/>
                </a:solidFill>
              </a:defRPr>
            </a:lvl2pPr>
            <a:lvl3pPr>
              <a:buClr>
                <a:srgbClr val="FFFF00"/>
              </a:buClr>
              <a:defRPr>
                <a:solidFill>
                  <a:schemeClr val="tx1"/>
                </a:solidFill>
              </a:defRPr>
            </a:lvl3pPr>
            <a:lvl4pPr>
              <a:buClr>
                <a:srgbClr val="FFFF00"/>
              </a:buClr>
              <a:defRPr>
                <a:solidFill>
                  <a:schemeClr val="tx1"/>
                </a:solidFill>
              </a:defRPr>
            </a:lvl4pPr>
            <a:lvl5pPr>
              <a:buClr>
                <a:srgbClr val="FFFF00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800" y="365125"/>
            <a:ext cx="1269999" cy="1050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587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50723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44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42900" y="254866"/>
            <a:ext cx="11506200" cy="63404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10713720" y="6629400"/>
            <a:ext cx="12039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accent3"/>
                </a:solidFill>
                <a:latin typeface="Montserrat Medium" charset="0"/>
              </a:defRPr>
            </a:lvl1pPr>
          </a:lstStyle>
          <a:p>
            <a:fld id="{212368EB-D728-3342-8BFA-E65CB65FF58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640" y="6404277"/>
            <a:ext cx="1324610" cy="15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29724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AD49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Montserrat Regular" charset="0"/>
            </a:endParaRPr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10713720" y="6629400"/>
            <a:ext cx="12039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1"/>
                </a:solidFill>
                <a:latin typeface="Montserrat Medium" charset="0"/>
              </a:defRPr>
            </a:lvl1pPr>
          </a:lstStyle>
          <a:p>
            <a:fld id="{212368EB-D728-3342-8BFA-E65CB65FF58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5440" y="1223486"/>
            <a:ext cx="9662160" cy="4200525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9600" spc="-1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644" y="6404277"/>
            <a:ext cx="1324601" cy="15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362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_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D1B2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Montserrat Regular" charset="0"/>
            </a:endParaRPr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10713720" y="6629400"/>
            <a:ext cx="12039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1"/>
                </a:solidFill>
                <a:latin typeface="Montserrat Medium" charset="0"/>
              </a:defRPr>
            </a:lvl1pPr>
          </a:lstStyle>
          <a:p>
            <a:fld id="{212368EB-D728-3342-8BFA-E65CB65FF58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615440" y="1328740"/>
            <a:ext cx="8829453" cy="4200525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9600" spc="-1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644" y="6404277"/>
            <a:ext cx="1324601" cy="15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577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0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Montserrat Regular" charset="0"/>
            </a:endParaRPr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10713720" y="6629400"/>
            <a:ext cx="12039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tx1"/>
                </a:solidFill>
                <a:latin typeface="Montserrat Medium" charset="0"/>
              </a:defRPr>
            </a:lvl1pPr>
          </a:lstStyle>
          <a:p>
            <a:fld id="{212368EB-D728-3342-8BFA-E65CB65FF58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615440" y="1328740"/>
            <a:ext cx="8829453" cy="4200525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9600" spc="-15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644" y="6404277"/>
            <a:ext cx="1324601" cy="15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817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4677435" cy="6858000"/>
          </a:xfrm>
          <a:prstGeom prst="rect">
            <a:avLst/>
          </a:prstGeom>
          <a:solidFill>
            <a:srgbClr val="43AD49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Montserrat Regular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" y="1955005"/>
            <a:ext cx="4008120" cy="2667954"/>
          </a:xfrm>
        </p:spPr>
        <p:txBody>
          <a:bodyPr>
            <a:noAutofit/>
          </a:bodyPr>
          <a:lstStyle>
            <a:lvl1pPr>
              <a:defRPr b="0" i="0">
                <a:solidFill>
                  <a:schemeClr val="bg1"/>
                </a:solidFill>
                <a:latin typeface="Montserrat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10713720" y="6629400"/>
            <a:ext cx="12039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accent3"/>
                </a:solidFill>
                <a:latin typeface="Montserrat Medium" charset="0"/>
              </a:defRPr>
            </a:lvl1pPr>
          </a:lstStyle>
          <a:p>
            <a:fld id="{212368EB-D728-3342-8BFA-E65CB65FF58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5052063" y="673513"/>
            <a:ext cx="6529917" cy="4932905"/>
          </a:xfrm>
        </p:spPr>
        <p:txBody>
          <a:bodyPr anchor="ctr" anchorCtr="0"/>
          <a:lstStyle>
            <a:lvl1pPr>
              <a:spcAft>
                <a:spcPts val="1200"/>
              </a:spcAft>
              <a:buClr>
                <a:srgbClr val="43AD49"/>
              </a:buClr>
              <a:defRPr sz="2600">
                <a:solidFill>
                  <a:schemeClr val="tx1"/>
                </a:solidFill>
              </a:defRPr>
            </a:lvl1pPr>
            <a:lvl2pPr>
              <a:defRPr sz="2400"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7014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4677435" cy="6858000"/>
          </a:xfrm>
          <a:prstGeom prst="rect">
            <a:avLst/>
          </a:prstGeom>
          <a:solidFill>
            <a:srgbClr val="FEF10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solidFill>
                <a:schemeClr val="tx1"/>
              </a:solidFill>
              <a:latin typeface="Montserrat Regular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" y="1955005"/>
            <a:ext cx="4008120" cy="2667954"/>
          </a:xfrm>
        </p:spPr>
        <p:txBody>
          <a:bodyPr>
            <a:noAutofit/>
          </a:bodyPr>
          <a:lstStyle>
            <a:lvl1pPr>
              <a:defRPr b="0" i="0">
                <a:solidFill>
                  <a:schemeClr val="tx1"/>
                </a:solidFill>
                <a:latin typeface="Montserrat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10713720" y="6629400"/>
            <a:ext cx="12039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accent3"/>
                </a:solidFill>
                <a:latin typeface="Montserrat Medium" charset="0"/>
              </a:defRPr>
            </a:lvl1pPr>
          </a:lstStyle>
          <a:p>
            <a:fld id="{212368EB-D728-3342-8BFA-E65CB65FF58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5052063" y="673513"/>
            <a:ext cx="6529917" cy="4932905"/>
          </a:xfrm>
        </p:spPr>
        <p:txBody>
          <a:bodyPr anchor="ctr" anchorCtr="0"/>
          <a:lstStyle>
            <a:lvl1pPr>
              <a:spcAft>
                <a:spcPts val="1200"/>
              </a:spcAft>
              <a:buClr>
                <a:srgbClr val="FEF100"/>
              </a:buClr>
              <a:defRPr sz="2600">
                <a:solidFill>
                  <a:schemeClr val="tx1"/>
                </a:solidFill>
              </a:defRPr>
            </a:lvl1pPr>
            <a:lvl2pPr>
              <a:defRPr sz="2400"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3416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Content_L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4677435" cy="6858000"/>
          </a:xfrm>
          <a:prstGeom prst="rect">
            <a:avLst/>
          </a:prstGeom>
          <a:solidFill>
            <a:srgbClr val="43AD49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Montserrat Regular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" y="1955005"/>
            <a:ext cx="4008120" cy="2667954"/>
          </a:xfrm>
        </p:spPr>
        <p:txBody>
          <a:bodyPr>
            <a:noAutofit/>
          </a:bodyPr>
          <a:lstStyle>
            <a:lvl1pPr>
              <a:defRPr b="0" i="0">
                <a:solidFill>
                  <a:schemeClr val="bg1"/>
                </a:solidFill>
                <a:latin typeface="Montserrat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10713720" y="6629400"/>
            <a:ext cx="12039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accent3"/>
                </a:solidFill>
                <a:latin typeface="Montserrat Medium" charset="0"/>
              </a:defRPr>
            </a:lvl1pPr>
          </a:lstStyle>
          <a:p>
            <a:fld id="{212368EB-D728-3342-8BFA-E65CB65FF58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5029201" y="548641"/>
            <a:ext cx="6529917" cy="5109210"/>
          </a:xfrm>
        </p:spPr>
        <p:txBody>
          <a:bodyPr/>
          <a:lstStyle>
            <a:lvl1pPr>
              <a:buClr>
                <a:srgbClr val="43AD49"/>
              </a:buClr>
              <a:defRPr sz="2400">
                <a:solidFill>
                  <a:schemeClr val="tx1"/>
                </a:solidFill>
              </a:defRPr>
            </a:lvl1pPr>
            <a:lvl2pPr>
              <a:buClr>
                <a:schemeClr val="accent4"/>
              </a:buClr>
              <a:defRPr sz="2400">
                <a:solidFill>
                  <a:schemeClr val="tx1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41305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3AD4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838200" y="1940561"/>
            <a:ext cx="10601960" cy="5109210"/>
          </a:xfrm>
        </p:spPr>
        <p:txBody>
          <a:bodyPr/>
          <a:lstStyle>
            <a:lvl1pPr>
              <a:buClr>
                <a:srgbClr val="43AD49"/>
              </a:buClr>
              <a:defRPr sz="2400">
                <a:solidFill>
                  <a:schemeClr val="tx1"/>
                </a:solidFill>
              </a:defRPr>
            </a:lvl1pPr>
            <a:lvl2pPr>
              <a:buClr>
                <a:schemeClr val="accent4"/>
              </a:buClr>
              <a:defRPr sz="2400">
                <a:solidFill>
                  <a:schemeClr val="tx1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800" y="365125"/>
            <a:ext cx="1270000" cy="1050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776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838200" y="1940561"/>
            <a:ext cx="10601960" cy="5109210"/>
          </a:xfrm>
        </p:spPr>
        <p:txBody>
          <a:bodyPr/>
          <a:lstStyle>
            <a:lvl1pPr>
              <a:buClr>
                <a:schemeClr val="accent5"/>
              </a:buClr>
              <a:defRPr sz="2400">
                <a:solidFill>
                  <a:schemeClr val="tx1"/>
                </a:solidFill>
              </a:defRPr>
            </a:lvl1pPr>
            <a:lvl2pPr>
              <a:buClr>
                <a:schemeClr val="accent5"/>
              </a:buClr>
              <a:defRPr sz="2400">
                <a:solidFill>
                  <a:schemeClr val="tx1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5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800" y="365125"/>
            <a:ext cx="1270000" cy="1050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69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640" y="6404277"/>
            <a:ext cx="1324610" cy="15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874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37" r:id="rId6"/>
    <p:sldLayoutId id="2147483729" r:id="rId7"/>
    <p:sldLayoutId id="2147483730" r:id="rId8"/>
    <p:sldLayoutId id="2147483731" r:id="rId9"/>
    <p:sldLayoutId id="2147483732" r:id="rId10"/>
    <p:sldLayoutId id="2147483734" r:id="rId11"/>
    <p:sldLayoutId id="2147483722" r:id="rId12"/>
    <p:sldLayoutId id="2147483733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Montserrat Medium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43AD49"/>
        </a:buClr>
        <a:buFont typeface="Arial" charset="0"/>
        <a:buChar char="•"/>
        <a:defRPr sz="2800" b="0" i="0" kern="1200">
          <a:solidFill>
            <a:schemeClr val="tx1"/>
          </a:solidFill>
          <a:latin typeface="Montserrat Regular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3AD49"/>
        </a:buClr>
        <a:buFont typeface="Arial" charset="0"/>
        <a:buChar char="•"/>
        <a:defRPr sz="2400" b="0" i="0" kern="1200">
          <a:solidFill>
            <a:schemeClr val="tx1"/>
          </a:solidFill>
          <a:latin typeface="Montserrat Regular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3AD49"/>
        </a:buClr>
        <a:buFont typeface="Arial" charset="0"/>
        <a:buChar char="•"/>
        <a:defRPr sz="2000" b="0" i="0" kern="1200">
          <a:solidFill>
            <a:schemeClr val="tx1"/>
          </a:solidFill>
          <a:latin typeface="Montserrat Regular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3AD49"/>
        </a:buClr>
        <a:buFont typeface="Arial" charset="0"/>
        <a:buChar char="•"/>
        <a:defRPr sz="1800" b="0" i="0" kern="1200">
          <a:solidFill>
            <a:schemeClr val="tx1"/>
          </a:solidFill>
          <a:latin typeface="Montserrat Regular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3AD49"/>
        </a:buClr>
        <a:buFont typeface="Arial" charset="0"/>
        <a:buChar char="•"/>
        <a:defRPr sz="1800" b="0" i="0" kern="1200">
          <a:solidFill>
            <a:schemeClr val="tx1"/>
          </a:solidFill>
          <a:latin typeface="Montserrat Regular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11.xml"/><Relationship Id="rId1" Type="http://schemas.openxmlformats.org/officeDocument/2006/relationships/video" Target="https://www.youtube.com/embed/d447XnTQ7rY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11.xml"/><Relationship Id="rId1" Type="http://schemas.openxmlformats.org/officeDocument/2006/relationships/video" Target="https://www.youtube.com/embed/ySACXmeUM5g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theatlantic.com/health/archive/2014/12/half-of-all-kids-experience-traumatic-events/383630/?utm_source=atlfb" TargetMode="Externa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1.xml"/><Relationship Id="rId1" Type="http://schemas.openxmlformats.org/officeDocument/2006/relationships/video" Target="https://www.youtube.com/embed/buCABo_tos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8" b="1018"/>
          <a:stretch>
            <a:fillRect/>
          </a:stretch>
        </p:blipFill>
        <p:spPr>
          <a:xfrm>
            <a:off x="0" y="0"/>
            <a:ext cx="12445364" cy="685800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2368EB-D728-3342-8BFA-E65CB65FF58D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Montserrat Medium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Montserrat Medium" charset="0"/>
              <a:ea typeface="+mn-ea"/>
              <a:cs typeface="+mn-cs"/>
            </a:endParaRPr>
          </a:p>
        </p:txBody>
      </p:sp>
      <p:sp>
        <p:nvSpPr>
          <p:cNvPr id="6" name="Title 6"/>
          <p:cNvSpPr txBox="1">
            <a:spLocks/>
          </p:cNvSpPr>
          <p:nvPr/>
        </p:nvSpPr>
        <p:spPr>
          <a:xfrm>
            <a:off x="427481" y="1649976"/>
            <a:ext cx="5208551" cy="15910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FFFFFF"/>
                </a:solidFill>
                <a:latin typeface="Montserrat Black" charset="0"/>
                <a:ea typeface="Montserrat Black" charset="0"/>
                <a:cs typeface="Montserrat Black" charset="0"/>
              </a:rPr>
              <a:t>NEURO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Black" charset="0"/>
                <a:ea typeface="Montserrat Black" charset="0"/>
                <a:cs typeface="Montserrat Black" charset="0"/>
              </a:rPr>
              <a:t>NURTURE</a:t>
            </a:r>
          </a:p>
        </p:txBody>
      </p:sp>
      <p:sp>
        <p:nvSpPr>
          <p:cNvPr id="7" name="Title 6"/>
          <p:cNvSpPr txBox="1">
            <a:spLocks/>
          </p:cNvSpPr>
          <p:nvPr/>
        </p:nvSpPr>
        <p:spPr>
          <a:xfrm>
            <a:off x="505343" y="3423752"/>
            <a:ext cx="5052826" cy="12295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noProof="0" dirty="0">
                <a:solidFill>
                  <a:srgbClr val="FFFFFF"/>
                </a:solidFill>
                <a:latin typeface="Montserrat Regular" charset="0"/>
              </a:rPr>
              <a:t>[Group]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Regular" charset="0"/>
                <a:ea typeface="+mj-ea"/>
                <a:cs typeface="+mj-cs"/>
              </a:rPr>
              <a:t>[Date]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 Regular" charset="0"/>
              <a:ea typeface="+mj-ea"/>
              <a:cs typeface="+mj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644" y="6404277"/>
            <a:ext cx="1324601" cy="151219"/>
          </a:xfrm>
          <a:prstGeom prst="rect">
            <a:avLst/>
          </a:prstGeom>
        </p:spPr>
      </p:pic>
      <p:sp>
        <p:nvSpPr>
          <p:cNvPr id="10" name="Triangle 9"/>
          <p:cNvSpPr/>
          <p:nvPr/>
        </p:nvSpPr>
        <p:spPr>
          <a:xfrm rot="5400000">
            <a:off x="-27243" y="1796302"/>
            <a:ext cx="395021" cy="34053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0658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8" b="1018"/>
          <a:stretch>
            <a:fillRect/>
          </a:stretch>
        </p:blipFill>
        <p:spPr>
          <a:xfrm>
            <a:off x="0" y="-10102"/>
            <a:ext cx="12463696" cy="6868102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2368EB-D728-3342-8BFA-E65CB65FF58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Title 6"/>
          <p:cNvSpPr txBox="1">
            <a:spLocks/>
          </p:cNvSpPr>
          <p:nvPr/>
        </p:nvSpPr>
        <p:spPr>
          <a:xfrm>
            <a:off x="427481" y="1649976"/>
            <a:ext cx="5208551" cy="15910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tx1"/>
                </a:solidFill>
                <a:latin typeface="Montserrat Black" charset="0"/>
                <a:ea typeface="Montserrat Black" charset="0"/>
                <a:cs typeface="Montserrat Black" charset="0"/>
              </a:rPr>
              <a:t>NEURONURTURE</a:t>
            </a:r>
          </a:p>
        </p:txBody>
      </p:sp>
      <p:sp>
        <p:nvSpPr>
          <p:cNvPr id="7" name="Title 6"/>
          <p:cNvSpPr txBox="1">
            <a:spLocks/>
          </p:cNvSpPr>
          <p:nvPr/>
        </p:nvSpPr>
        <p:spPr>
          <a:xfrm>
            <a:off x="505343" y="2788023"/>
            <a:ext cx="4891410" cy="15514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/>
                </a:solidFill>
                <a:latin typeface="Montserrat Regular" charset="0"/>
              </a:rPr>
              <a:t>A new, science-based intervention called</a:t>
            </a:r>
            <a:endParaRPr lang="en-US" sz="1200" dirty="0">
              <a:solidFill>
                <a:schemeClr val="tx1"/>
              </a:solidFill>
              <a:latin typeface="Montserrat Regular" charset="0"/>
            </a:endParaRPr>
          </a:p>
          <a:p>
            <a:r>
              <a:rPr lang="en-US" sz="1200" dirty="0">
                <a:solidFill>
                  <a:schemeClr val="tx1"/>
                </a:solidFill>
                <a:latin typeface="Montserrat Regular" charset="0"/>
              </a:rPr>
              <a:t> </a:t>
            </a:r>
          </a:p>
          <a:p>
            <a:r>
              <a:rPr lang="en-US" sz="2800" b="1" cap="all" dirty="0">
                <a:solidFill>
                  <a:schemeClr val="tx1"/>
                </a:solidFill>
                <a:latin typeface="Montserrat Regular" charset="0"/>
              </a:rPr>
              <a:t>Attachment Biobehavioral </a:t>
            </a:r>
          </a:p>
          <a:p>
            <a:r>
              <a:rPr lang="en-US" sz="2800" b="1" cap="all" dirty="0">
                <a:solidFill>
                  <a:schemeClr val="tx1"/>
                </a:solidFill>
                <a:latin typeface="Montserrat Regular" charset="0"/>
              </a:rPr>
              <a:t>Catch-up (ABC)</a:t>
            </a:r>
            <a:br>
              <a:rPr lang="en-US" sz="1100" b="1" cap="all" dirty="0">
                <a:solidFill>
                  <a:schemeClr val="tx1"/>
                </a:solidFill>
                <a:latin typeface="Montserrat Regular" charset="0"/>
              </a:rPr>
            </a:br>
            <a:r>
              <a:rPr lang="en-US" sz="1100" b="1" cap="all" dirty="0">
                <a:solidFill>
                  <a:schemeClr val="tx1"/>
                </a:solidFill>
                <a:latin typeface="Montserrat Regular" charset="0"/>
              </a:rPr>
              <a:t> </a:t>
            </a:r>
            <a:endParaRPr lang="en-US" sz="2800" b="1" cap="all" dirty="0">
              <a:solidFill>
                <a:schemeClr val="tx1"/>
              </a:solidFill>
              <a:latin typeface="Montserrat Regular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Montserrat Regular" charset="0"/>
              </a:rPr>
              <a:t>can help regulate cortisol in just 10 weeks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644" y="6404277"/>
            <a:ext cx="1324601" cy="151219"/>
          </a:xfrm>
          <a:prstGeom prst="rect">
            <a:avLst/>
          </a:prstGeom>
        </p:spPr>
      </p:pic>
      <p:sp>
        <p:nvSpPr>
          <p:cNvPr id="10" name="Triangle 9"/>
          <p:cNvSpPr/>
          <p:nvPr/>
        </p:nvSpPr>
        <p:spPr>
          <a:xfrm rot="5400000">
            <a:off x="-27243" y="1796302"/>
            <a:ext cx="395021" cy="340535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804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d447XnTQ7rY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85999" y="639040"/>
            <a:ext cx="7439892" cy="5579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407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74370-E9C1-4DB3-B3DA-02824AA39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ABC?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7F3CA8-AE2A-4880-9AFE-1C91C6A0AD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ABC helps caregivers re-interpret children's behavioral signals so that they provide nurturance even when it is not elicited. </a:t>
            </a:r>
          </a:p>
          <a:p>
            <a:r>
              <a:rPr lang="en-US" dirty="0"/>
              <a:t>ABC helps caregivers provide a responsive, predictable environment that enhances young children's behavioral and regulatory capabilities.</a:t>
            </a:r>
          </a:p>
        </p:txBody>
      </p:sp>
    </p:spTree>
    <p:extLst>
      <p:ext uri="{BB962C8B-B14F-4D97-AF65-F5344CB8AC3E}">
        <p14:creationId xmlns:p14="http://schemas.microsoft.com/office/powerpoint/2010/main" val="42179309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4B05B-227F-4CC6-9EB6-3A4F4408E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ABC – </a:t>
            </a:r>
            <a:br>
              <a:rPr lang="en-US" dirty="0"/>
            </a:br>
            <a:r>
              <a:rPr lang="en-US" sz="4000" dirty="0"/>
              <a:t>How it’s implemented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0EF874-1D43-4A2E-B29F-92A498F7E4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One-hour home visits implemented over 10 weeks, using existing home visiting resources</a:t>
            </a:r>
          </a:p>
          <a:p>
            <a:r>
              <a:rPr lang="en-US" dirty="0"/>
              <a:t>Targeted at caregivers and children between ages 6 months and 24 months</a:t>
            </a:r>
          </a:p>
          <a:p>
            <a:r>
              <a:rPr lang="en-US" dirty="0"/>
              <a:t>Implemented by “Parent Coaches” trained by the developers from University of Delaware</a:t>
            </a:r>
          </a:p>
          <a:p>
            <a:r>
              <a:rPr lang="en-US" dirty="0"/>
              <a:t>Each session is video recorded for evaluation</a:t>
            </a:r>
          </a:p>
        </p:txBody>
      </p:sp>
    </p:spTree>
    <p:extLst>
      <p:ext uri="{BB962C8B-B14F-4D97-AF65-F5344CB8AC3E}">
        <p14:creationId xmlns:p14="http://schemas.microsoft.com/office/powerpoint/2010/main" val="8383350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DB204-9A4E-4312-99C7-4187504E4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ABC – Cortisol testing component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04C878-724C-4413-B42A-3E6B5F1A4F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Random cheek/saliva swab at the beginning and end of implementation</a:t>
            </a:r>
          </a:p>
          <a:p>
            <a:r>
              <a:rPr lang="en-US" dirty="0"/>
              <a:t>Collected twice a day by parents</a:t>
            </a:r>
          </a:p>
          <a:p>
            <a:r>
              <a:rPr lang="en-US" dirty="0"/>
              <a:t>Evaluated by researchers at University of Kansas</a:t>
            </a:r>
          </a:p>
        </p:txBody>
      </p:sp>
    </p:spTree>
    <p:extLst>
      <p:ext uri="{BB962C8B-B14F-4D97-AF65-F5344CB8AC3E}">
        <p14:creationId xmlns:p14="http://schemas.microsoft.com/office/powerpoint/2010/main" val="39295607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86CC4-13F3-4FEA-82E7-00848720C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ABC 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D5AF39-6129-42E9-972E-0CBC723D2E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Quick - 10 week program</a:t>
            </a:r>
          </a:p>
          <a:p>
            <a:r>
              <a:rPr lang="en-US" dirty="0"/>
              <a:t>High return on investment</a:t>
            </a:r>
          </a:p>
          <a:p>
            <a:r>
              <a:rPr lang="en-US" dirty="0"/>
              <a:t>Evidence-Based</a:t>
            </a:r>
          </a:p>
          <a:p>
            <a:pPr lvl="1">
              <a:buClr>
                <a:srgbClr val="FFC000"/>
              </a:buClr>
            </a:pPr>
            <a:r>
              <a:rPr lang="en-US" dirty="0"/>
              <a:t>HHS approved</a:t>
            </a:r>
          </a:p>
          <a:p>
            <a:pPr lvl="1">
              <a:buClr>
                <a:srgbClr val="FFC000"/>
              </a:buClr>
            </a:pPr>
            <a:r>
              <a:rPr lang="en-US" dirty="0"/>
              <a:t>Rated 1 on the California Evidence-Based Clearinghouse for Child Welfare scientific rating scale </a:t>
            </a:r>
            <a:br>
              <a:rPr lang="en-US" dirty="0"/>
            </a:br>
            <a:r>
              <a:rPr lang="en-US" sz="1800" dirty="0"/>
              <a:t>(strongest research evidence among those rated)</a:t>
            </a:r>
          </a:p>
          <a:p>
            <a:r>
              <a:rPr lang="en-US" dirty="0"/>
              <a:t>Proven to regulate cortisol levels in infants and toddlers</a:t>
            </a:r>
          </a:p>
        </p:txBody>
      </p:sp>
    </p:spTree>
    <p:extLst>
      <p:ext uri="{BB962C8B-B14F-4D97-AF65-F5344CB8AC3E}">
        <p14:creationId xmlns:p14="http://schemas.microsoft.com/office/powerpoint/2010/main" val="41306844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7FC97-DE7E-48F8-B46D-218AD7BC7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ABC Initiative Grant</a:t>
            </a:r>
            <a:br>
              <a:rPr lang="en-US" dirty="0"/>
            </a:br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Investing $2,400,000 in 5 test sites (35 counties)</a:t>
            </a:r>
            <a:b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D2A6D2-1D6C-4106-B766-7803D1FA67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 l="49242" t="18855" r="20833" b="49360"/>
          <a:stretch/>
        </p:blipFill>
        <p:spPr>
          <a:xfrm>
            <a:off x="4071727" y="2537619"/>
            <a:ext cx="4100945" cy="245018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757862" y="5273205"/>
            <a:ext cx="35064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Montserrat Regular" panose="00000500000000000000" pitchFamily="2" charset="0"/>
              </a:rPr>
              <a:t>Horizons Mental Health Center </a:t>
            </a:r>
            <a:r>
              <a:rPr lang="en-US" sz="1600" dirty="0">
                <a:latin typeface="Montserrat Regular" panose="00000500000000000000" pitchFamily="2" charset="0"/>
              </a:rPr>
              <a:t>Reno County</a:t>
            </a:r>
          </a:p>
        </p:txBody>
      </p:sp>
      <p:sp>
        <p:nvSpPr>
          <p:cNvPr id="9" name="Rectangle 8"/>
          <p:cNvSpPr/>
          <p:nvPr/>
        </p:nvSpPr>
        <p:spPr>
          <a:xfrm>
            <a:off x="8613979" y="4286489"/>
            <a:ext cx="26636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Montserrat Regular" panose="00000500000000000000" pitchFamily="2" charset="0"/>
              </a:rPr>
              <a:t>Rainbows United </a:t>
            </a:r>
            <a:r>
              <a:rPr lang="en-US" sz="1600" dirty="0">
                <a:latin typeface="Montserrat Regular" panose="00000500000000000000" pitchFamily="2" charset="0"/>
              </a:rPr>
              <a:t>Sedgwick and (some of) Butler Counties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40854" y="4467760"/>
            <a:ext cx="335850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Montserrat Regular" panose="00000500000000000000" pitchFamily="2" charset="0"/>
              </a:rPr>
              <a:t>Russell Child Development Center </a:t>
            </a:r>
            <a:r>
              <a:rPr lang="en-US" sz="1600" dirty="0">
                <a:latin typeface="Montserrat Regular" panose="00000500000000000000" pitchFamily="2" charset="0"/>
              </a:rPr>
              <a:t>Greeley, Wichita, Scott, Lane, Ness, Hamilton, Kearny, Finney, Hodgeman, Stanton, Grant, Haskell, Gray, Ford, Morton, Stevens, Seward, Meade, and Clark.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479509" y="2570591"/>
            <a:ext cx="21795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Montserrat Regular" panose="00000500000000000000" pitchFamily="2" charset="0"/>
              </a:rPr>
              <a:t>Project Eagle—KU</a:t>
            </a:r>
          </a:p>
          <a:p>
            <a:r>
              <a:rPr lang="en-US" sz="1600" dirty="0">
                <a:latin typeface="Montserrat Regular" panose="00000500000000000000" pitchFamily="2" charset="0"/>
              </a:rPr>
              <a:t>Wyandotte County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45459" y="2008386"/>
            <a:ext cx="2895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Montserrat Regular" panose="00000500000000000000" pitchFamily="2" charset="0"/>
              </a:rPr>
              <a:t>Northwest Kansas Council on Substance Abuse </a:t>
            </a:r>
            <a:br>
              <a:rPr lang="en-US" sz="1600" dirty="0">
                <a:latin typeface="Montserrat Regular" panose="00000500000000000000" pitchFamily="2" charset="0"/>
              </a:rPr>
            </a:br>
            <a:r>
              <a:rPr lang="en-US" sz="1600" dirty="0">
                <a:latin typeface="Montserrat Regular" panose="00000500000000000000" pitchFamily="2" charset="0"/>
              </a:rPr>
              <a:t>Cheyenne, Rawlins, Decatur, Norton, Sherman, Thomas, Sheridan, Graham, Wallace, Logan, Gove, and Trego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659035" y="0"/>
            <a:ext cx="1532965" cy="13984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226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we’re doing here in [location]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[Insert your own information. Use multiple slides if needed.]</a:t>
            </a:r>
          </a:p>
          <a:p>
            <a:pPr lvl="1"/>
            <a:r>
              <a:rPr lang="en-US" dirty="0"/>
              <a:t>Funding partners here</a:t>
            </a:r>
          </a:p>
          <a:p>
            <a:pPr lvl="1"/>
            <a:r>
              <a:rPr lang="en-US" dirty="0"/>
              <a:t>How’re we’re integrating ABC into our existing EC programs</a:t>
            </a:r>
          </a:p>
          <a:p>
            <a:pPr lvl="1"/>
            <a:r>
              <a:rPr lang="en-US" dirty="0"/>
              <a:t>Meet our parent coach(</a:t>
            </a:r>
            <a:r>
              <a:rPr lang="en-US" dirty="0" err="1"/>
              <a:t>es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Success story (video?)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376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8" b="1018"/>
          <a:stretch>
            <a:fillRect/>
          </a:stretch>
        </p:blipFill>
        <p:spPr>
          <a:xfrm>
            <a:off x="0" y="0"/>
            <a:ext cx="12445364" cy="685800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2368EB-D728-3342-8BFA-E65CB65FF58D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Montserrat Medium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Montserrat Medium" charset="0"/>
              <a:ea typeface="+mn-ea"/>
              <a:cs typeface="+mn-cs"/>
            </a:endParaRPr>
          </a:p>
        </p:txBody>
      </p:sp>
      <p:sp>
        <p:nvSpPr>
          <p:cNvPr id="6" name="Title 6"/>
          <p:cNvSpPr txBox="1">
            <a:spLocks/>
          </p:cNvSpPr>
          <p:nvPr/>
        </p:nvSpPr>
        <p:spPr>
          <a:xfrm>
            <a:off x="427481" y="1649976"/>
            <a:ext cx="5208551" cy="15910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FFFFFF"/>
                </a:solidFill>
                <a:latin typeface="Montserrat Black" charset="0"/>
                <a:ea typeface="Montserrat Black" charset="0"/>
                <a:cs typeface="Montserrat Black" charset="0"/>
              </a:rPr>
              <a:t>RETURN ON INFANTS (ROI)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 Black" charset="0"/>
              <a:ea typeface="Montserrat Black" charset="0"/>
              <a:cs typeface="Montserrat Black" charset="0"/>
            </a:endParaRPr>
          </a:p>
        </p:txBody>
      </p:sp>
      <p:sp>
        <p:nvSpPr>
          <p:cNvPr id="7" name="Title 6"/>
          <p:cNvSpPr txBox="1">
            <a:spLocks/>
          </p:cNvSpPr>
          <p:nvPr/>
        </p:nvSpPr>
        <p:spPr>
          <a:xfrm>
            <a:off x="505343" y="3423752"/>
            <a:ext cx="5052826" cy="12295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Regular" charset="0"/>
                <a:ea typeface="+mj-ea"/>
                <a:cs typeface="+mj-cs"/>
              </a:rPr>
              <a:t>Science-based, short-term early intervention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Regular" charset="0"/>
                <a:ea typeface="+mj-ea"/>
                <a:cs typeface="+mj-cs"/>
              </a:rPr>
              <a:t> can help ensure bright futures for Kansas children and the state’s economy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644" y="6404277"/>
            <a:ext cx="1324601" cy="151219"/>
          </a:xfrm>
          <a:prstGeom prst="rect">
            <a:avLst/>
          </a:prstGeom>
        </p:spPr>
      </p:pic>
      <p:sp>
        <p:nvSpPr>
          <p:cNvPr id="10" name="Triangle 9"/>
          <p:cNvSpPr/>
          <p:nvPr/>
        </p:nvSpPr>
        <p:spPr>
          <a:xfrm rot="5400000">
            <a:off x="-27243" y="1796302"/>
            <a:ext cx="395021" cy="34053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71809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2368EB-D728-3342-8BFA-E65CB65FF58D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28700" y="2171700"/>
            <a:ext cx="4701540" cy="4020109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800" spc="-110" dirty="0">
                <a:latin typeface="Montserrat Regular" panose="00000500000000000000" pitchFamily="2" charset="0"/>
              </a:rPr>
              <a:t>+ Decrease foster care load</a:t>
            </a:r>
            <a:br>
              <a:rPr lang="en-US" sz="2800" spc="-110" dirty="0">
                <a:latin typeface="Montserrat Regular" panose="00000500000000000000" pitchFamily="2" charset="0"/>
              </a:rPr>
            </a:br>
            <a:br>
              <a:rPr lang="en-US" sz="2800" spc="-110" dirty="0">
                <a:latin typeface="Montserrat Regular" panose="00000500000000000000" pitchFamily="2" charset="0"/>
              </a:rPr>
            </a:br>
            <a:r>
              <a:rPr lang="en-US" sz="2800" spc="-110" dirty="0">
                <a:latin typeface="Montserrat Regular" panose="00000500000000000000" pitchFamily="2" charset="0"/>
              </a:rPr>
              <a:t>+ Decrease special</a:t>
            </a:r>
            <a:br>
              <a:rPr lang="en-US" sz="2800" spc="-110" dirty="0">
                <a:latin typeface="Montserrat Regular" panose="00000500000000000000" pitchFamily="2" charset="0"/>
              </a:rPr>
            </a:br>
            <a:r>
              <a:rPr lang="en-US" sz="2800" spc="-110" dirty="0">
                <a:latin typeface="Montserrat Regular" panose="00000500000000000000" pitchFamily="2" charset="0"/>
              </a:rPr>
              <a:t>   education load</a:t>
            </a:r>
            <a:br>
              <a:rPr lang="en-US" sz="2800" spc="-110" dirty="0">
                <a:latin typeface="Montserrat Regular" panose="00000500000000000000" pitchFamily="2" charset="0"/>
              </a:rPr>
            </a:br>
            <a:br>
              <a:rPr lang="en-US" sz="2800" spc="-110" dirty="0">
                <a:latin typeface="Montserrat Regular" panose="00000500000000000000" pitchFamily="2" charset="0"/>
              </a:rPr>
            </a:br>
            <a:r>
              <a:rPr lang="en-US" sz="2800" spc="-110" dirty="0">
                <a:latin typeface="Montserrat Regular" panose="00000500000000000000" pitchFamily="2" charset="0"/>
              </a:rPr>
              <a:t>+ Decrease Medicaid costs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28700" y="523875"/>
            <a:ext cx="101060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Montserrat" panose="00000500000000000000" pitchFamily="2" charset="0"/>
              </a:rPr>
              <a:t>Early childhood programs save </a:t>
            </a:r>
            <a:br>
              <a:rPr lang="en-US" sz="3600" dirty="0">
                <a:solidFill>
                  <a:schemeClr val="bg1"/>
                </a:solidFill>
                <a:latin typeface="Montserrat" panose="00000500000000000000" pitchFamily="2" charset="0"/>
              </a:rPr>
            </a:br>
            <a:r>
              <a:rPr lang="en-US" sz="3600" b="1" dirty="0">
                <a:solidFill>
                  <a:schemeClr val="bg1"/>
                </a:solidFill>
                <a:latin typeface="Montserrat" panose="00000500000000000000" pitchFamily="2" charset="0"/>
              </a:rPr>
              <a:t>13% PER YEAR </a:t>
            </a:r>
            <a:r>
              <a:rPr lang="en-US" sz="3600" dirty="0">
                <a:solidFill>
                  <a:schemeClr val="bg1"/>
                </a:solidFill>
                <a:latin typeface="Montserrat" panose="00000500000000000000" pitchFamily="2" charset="0"/>
              </a:rPr>
              <a:t>over a child’s life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435090" y="2432595"/>
            <a:ext cx="504825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br>
              <a:rPr lang="en-US" sz="2800" spc="-110" dirty="0">
                <a:solidFill>
                  <a:prstClr val="white"/>
                </a:solidFill>
                <a:latin typeface="Montserrat Regular" panose="00000500000000000000" pitchFamily="2" charset="0"/>
                <a:ea typeface="+mj-ea"/>
                <a:cs typeface="+mj-cs"/>
              </a:rPr>
            </a:br>
            <a:r>
              <a:rPr lang="en-US" sz="2800" spc="-110" dirty="0">
                <a:solidFill>
                  <a:prstClr val="white"/>
                </a:solidFill>
                <a:latin typeface="Montserrat Regular" panose="00000500000000000000" pitchFamily="2" charset="0"/>
                <a:ea typeface="+mj-ea"/>
                <a:cs typeface="+mj-cs"/>
              </a:rPr>
              <a:t>+ Decrease prison load</a:t>
            </a:r>
            <a:br>
              <a:rPr lang="en-US" sz="2800" spc="-110" dirty="0">
                <a:solidFill>
                  <a:prstClr val="white"/>
                </a:solidFill>
                <a:latin typeface="Montserrat Regular" panose="00000500000000000000" pitchFamily="2" charset="0"/>
                <a:ea typeface="+mj-ea"/>
                <a:cs typeface="+mj-cs"/>
              </a:rPr>
            </a:br>
            <a:br>
              <a:rPr lang="en-US" sz="2800" spc="-110" dirty="0">
                <a:solidFill>
                  <a:prstClr val="white"/>
                </a:solidFill>
                <a:latin typeface="Montserrat Regular" panose="00000500000000000000" pitchFamily="2" charset="0"/>
                <a:ea typeface="+mj-ea"/>
                <a:cs typeface="+mj-cs"/>
              </a:rPr>
            </a:br>
            <a:r>
              <a:rPr lang="en-US" sz="2800" spc="-110" dirty="0">
                <a:solidFill>
                  <a:prstClr val="white"/>
                </a:solidFill>
                <a:latin typeface="Montserrat Regular" panose="00000500000000000000" pitchFamily="2" charset="0"/>
                <a:ea typeface="+mj-ea"/>
                <a:cs typeface="+mj-cs"/>
              </a:rPr>
              <a:t>+ More educated, productive </a:t>
            </a:r>
            <a:br>
              <a:rPr lang="en-US" sz="2800" spc="-110" dirty="0">
                <a:solidFill>
                  <a:prstClr val="white"/>
                </a:solidFill>
                <a:latin typeface="Montserrat Regular" panose="00000500000000000000" pitchFamily="2" charset="0"/>
                <a:ea typeface="+mj-ea"/>
                <a:cs typeface="+mj-cs"/>
              </a:rPr>
            </a:br>
            <a:r>
              <a:rPr lang="en-US" sz="2800" spc="-110" dirty="0">
                <a:solidFill>
                  <a:prstClr val="white"/>
                </a:solidFill>
                <a:latin typeface="Montserrat Regular" panose="00000500000000000000" pitchFamily="2" charset="0"/>
                <a:ea typeface="+mj-ea"/>
                <a:cs typeface="+mj-cs"/>
              </a:rPr>
              <a:t>   workforce</a:t>
            </a:r>
            <a:br>
              <a:rPr lang="en-US" sz="2800" spc="-110" dirty="0">
                <a:solidFill>
                  <a:prstClr val="white"/>
                </a:solidFill>
                <a:latin typeface="Montserrat Regular" panose="00000500000000000000" pitchFamily="2" charset="0"/>
                <a:ea typeface="+mj-ea"/>
                <a:cs typeface="+mj-cs"/>
              </a:rPr>
            </a:br>
            <a:br>
              <a:rPr lang="en-US" sz="2800" spc="-110" dirty="0">
                <a:solidFill>
                  <a:prstClr val="white"/>
                </a:solidFill>
                <a:latin typeface="Montserrat Regular" panose="00000500000000000000" pitchFamily="2" charset="0"/>
                <a:ea typeface="+mj-ea"/>
                <a:cs typeface="+mj-cs"/>
              </a:rPr>
            </a:br>
            <a:r>
              <a:rPr lang="en-US" sz="2800" spc="-110" dirty="0">
                <a:solidFill>
                  <a:prstClr val="white"/>
                </a:solidFill>
                <a:latin typeface="Montserrat Regular" panose="00000500000000000000" pitchFamily="2" charset="0"/>
                <a:ea typeface="+mj-ea"/>
                <a:cs typeface="+mj-cs"/>
              </a:rPr>
              <a:t>+ More taxpayers</a:t>
            </a:r>
            <a:endParaRPr lang="en-US" sz="1600" spc="-110" dirty="0">
              <a:latin typeface="Montserrat Regular" panose="000005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45745" y="6377695"/>
            <a:ext cx="966978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latin typeface="Montserrat Regular" panose="00000500000000000000" pitchFamily="2" charset="0"/>
              </a:rPr>
              <a:t>Source: https://heckmanequation.org/resource/invest-in-early-childhood-development-reduce-deficits-strengthen-the-economy/</a:t>
            </a:r>
          </a:p>
        </p:txBody>
      </p:sp>
    </p:spTree>
    <p:extLst>
      <p:ext uri="{BB962C8B-B14F-4D97-AF65-F5344CB8AC3E}">
        <p14:creationId xmlns:p14="http://schemas.microsoft.com/office/powerpoint/2010/main" val="1355341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2368EB-D728-3342-8BFA-E65CB65FF58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7818" y="1197607"/>
            <a:ext cx="11226856" cy="4200525"/>
          </a:xfrm>
        </p:spPr>
        <p:txBody>
          <a:bodyPr/>
          <a:lstStyle/>
          <a:p>
            <a:pPr algn="ctr"/>
            <a:r>
              <a:rPr lang="en-US" sz="6000" dirty="0"/>
              <a:t>How can we improve the </a:t>
            </a:r>
            <a:br>
              <a:rPr lang="en-US" sz="6000" dirty="0"/>
            </a:br>
            <a:r>
              <a:rPr lang="en-US" sz="6000" dirty="0"/>
              <a:t>lives of Kansans</a:t>
            </a:r>
            <a:br>
              <a:rPr lang="en-US" sz="6000" dirty="0"/>
            </a:br>
            <a:r>
              <a:rPr lang="en-US" sz="6000" dirty="0"/>
              <a:t>—</a:t>
            </a:r>
            <a:r>
              <a:rPr lang="en-US" sz="6000" i="1" dirty="0"/>
              <a:t>and the Kansas economy</a:t>
            </a:r>
            <a:r>
              <a:rPr lang="en-US" sz="6000" dirty="0"/>
              <a:t>—</a:t>
            </a:r>
            <a:br>
              <a:rPr lang="en-US" sz="6000" dirty="0"/>
            </a:br>
            <a:r>
              <a:rPr lang="en-US" sz="6000" dirty="0"/>
              <a:t>from the very start?</a:t>
            </a:r>
          </a:p>
        </p:txBody>
      </p:sp>
    </p:spTree>
    <p:extLst>
      <p:ext uri="{BB962C8B-B14F-4D97-AF65-F5344CB8AC3E}">
        <p14:creationId xmlns:p14="http://schemas.microsoft.com/office/powerpoint/2010/main" val="41683580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ySACXmeUM5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34046" y="581891"/>
            <a:ext cx="7367155" cy="5525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321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legislators can do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Protect the Children’s Initiatives Fund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Advocate for ABC program to be incorporated into foster care and other existing early childhood programs as an “episode of care”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Get involved in local early childhood boards and initiatives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Encourage both public and private local investment in science-based early childhood programs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1084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foundations can do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Start community conversations around the value of early childhood programs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Invest in evidence-based early childhood programs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Invest in sustaining—and expanding—the ABC pilot project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Establish an early childhood fund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9374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the business community</a:t>
            </a:r>
            <a:br>
              <a:rPr lang="en-US" dirty="0"/>
            </a:br>
            <a:r>
              <a:rPr lang="en-US" dirty="0"/>
              <a:t>can do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Get involved in local early childhood boards and initiatives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Encourage both public and private investment in science-based early childhood programs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Donate individually to your local community foundation’s early childhood fund. (Establish one if one does not yet exist.)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4934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early childhood </a:t>
            </a:r>
            <a:br>
              <a:rPr lang="en-US" dirty="0"/>
            </a:br>
            <a:r>
              <a:rPr lang="en-US" dirty="0"/>
              <a:t>organizations can do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Refer families into the program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Transition to use of evidence-based programs—especially short episodes within existing programs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Educate policymakers and business leaders on the value of evidence-based early childhood programs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Recruit community and business leaders to serve on your boards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0598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553421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29085" y="351336"/>
            <a:ext cx="112459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Montserrat" panose="00000500000000000000" pitchFamily="2" charset="0"/>
              </a:rPr>
              <a:t>Nearly a quarter of all children experience </a:t>
            </a:r>
            <a:br>
              <a:rPr lang="en-US" sz="2800" dirty="0">
                <a:solidFill>
                  <a:srgbClr val="000000"/>
                </a:solidFill>
                <a:latin typeface="Montserrat" panose="00000500000000000000" pitchFamily="2" charset="0"/>
              </a:rPr>
            </a:br>
            <a:r>
              <a:rPr lang="en-US" sz="3200" dirty="0">
                <a:solidFill>
                  <a:srgbClr val="FF0000"/>
                </a:solidFill>
                <a:latin typeface="Montserrat" panose="00000500000000000000" pitchFamily="2" charset="0"/>
              </a:rPr>
              <a:t>two or more stressful childhood events</a:t>
            </a:r>
            <a:r>
              <a:rPr lang="en-US" sz="2800" dirty="0">
                <a:solidFill>
                  <a:srgbClr val="000000"/>
                </a:solidFill>
                <a:latin typeface="Montserrat" panose="00000500000000000000" pitchFamily="2" charset="0"/>
              </a:rPr>
              <a:t>, </a:t>
            </a:r>
          </a:p>
          <a:p>
            <a:r>
              <a:rPr lang="en-US" sz="2400" dirty="0">
                <a:solidFill>
                  <a:srgbClr val="000000"/>
                </a:solidFill>
                <a:latin typeface="Montserrat" panose="00000500000000000000" pitchFamily="2" charset="0"/>
              </a:rPr>
              <a:t>setting them up for worse physical and mental health later in life</a:t>
            </a:r>
            <a:endParaRPr lang="en-US" sz="2400" dirty="0">
              <a:latin typeface="Montserrat" panose="000005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3427" y="6176361"/>
            <a:ext cx="90203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latin typeface="Montserrat" panose="00000500000000000000" pitchFamily="2" charset="0"/>
              </a:rPr>
              <a:t>Source: </a:t>
            </a:r>
            <a:r>
              <a:rPr lang="en-US" sz="1000" dirty="0"/>
              <a:t>2011-12 National Survey of Children's Health</a:t>
            </a:r>
            <a:br>
              <a:rPr lang="en-US" sz="1000" dirty="0">
                <a:latin typeface="Montserrat" panose="00000500000000000000" pitchFamily="2" charset="0"/>
              </a:rPr>
            </a:br>
            <a:r>
              <a:rPr lang="en-US" sz="1000" dirty="0">
                <a:latin typeface="Montserrat" panose="00000500000000000000" pitchFamily="2" charset="0"/>
                <a:hlinkClick r:id="rId2"/>
              </a:rPr>
              <a:t>https://www.theatlantic.com/health/archive/2014/12/half-of-all-kids-experience-traumatic-events/383630/?utm_source=atlfb</a:t>
            </a:r>
            <a:r>
              <a:rPr lang="en-US" sz="1000" dirty="0">
                <a:latin typeface="Montserrat" panose="00000500000000000000" pitchFamily="2" charset="0"/>
              </a:rPr>
              <a:t>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958197" y="1758593"/>
            <a:ext cx="6628142" cy="4395505"/>
            <a:chOff x="2087593" y="1533172"/>
            <a:chExt cx="6628142" cy="439550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87593" y="1533172"/>
              <a:ext cx="6628142" cy="4395505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6581955" y="1533172"/>
              <a:ext cx="1440611" cy="7528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8738558" y="3002238"/>
            <a:ext cx="30364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6200"/>
                </a:solidFill>
                <a:latin typeface="Montserrat" panose="00000500000000000000" pitchFamily="2" charset="0"/>
              </a:rPr>
              <a:t>Kansas ranks on </a:t>
            </a:r>
          </a:p>
          <a:p>
            <a:pPr algn="ctr"/>
            <a:r>
              <a:rPr lang="en-US" sz="2800" dirty="0">
                <a:solidFill>
                  <a:srgbClr val="FF6200"/>
                </a:solidFill>
                <a:latin typeface="Montserrat" panose="00000500000000000000" pitchFamily="2" charset="0"/>
              </a:rPr>
              <a:t>the high side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105263"/>
              </p:ext>
            </p:extLst>
          </p:nvPr>
        </p:nvGraphicFramePr>
        <p:xfrm>
          <a:off x="7607241" y="4804174"/>
          <a:ext cx="2110416" cy="1036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10416">
                  <a:extLst>
                    <a:ext uri="{9D8B030D-6E8A-4147-A177-3AD203B41FA5}">
                      <a16:colId xmlns:a16="http://schemas.microsoft.com/office/drawing/2014/main" val="3071731816"/>
                    </a:ext>
                  </a:extLst>
                </a:gridCol>
              </a:tblGrid>
              <a:tr h="244934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1"/>
                          </a:solidFill>
                          <a:latin typeface="Montserrat" panose="00000500000000000000" pitchFamily="2" charset="0"/>
                        </a:rPr>
                        <a:t>Significantly lower</a:t>
                      </a:r>
                    </a:p>
                  </a:txBody>
                  <a:tcPr>
                    <a:solidFill>
                      <a:srgbClr val="00BF4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9902420"/>
                  </a:ext>
                </a:extLst>
              </a:tr>
              <a:tr h="244934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1"/>
                          </a:solidFill>
                          <a:latin typeface="Montserrat" panose="00000500000000000000" pitchFamily="2" charset="0"/>
                        </a:rPr>
                        <a:t>Lower but not significantly</a:t>
                      </a:r>
                    </a:p>
                  </a:txBody>
                  <a:tcPr>
                    <a:solidFill>
                      <a:srgbClr val="00AD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5496291"/>
                  </a:ext>
                </a:extLst>
              </a:tr>
              <a:tr h="244934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1"/>
                          </a:solidFill>
                          <a:latin typeface="Montserrat" panose="00000500000000000000" pitchFamily="2" charset="0"/>
                        </a:rPr>
                        <a:t>Higher but not significantly</a:t>
                      </a:r>
                    </a:p>
                  </a:txBody>
                  <a:tcPr>
                    <a:solidFill>
                      <a:srgbClr val="FF62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7108449"/>
                  </a:ext>
                </a:extLst>
              </a:tr>
              <a:tr h="244934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1"/>
                          </a:solidFill>
                          <a:latin typeface="Montserrat" panose="00000500000000000000" pitchFamily="2" charset="0"/>
                        </a:rPr>
                        <a:t>Significantly higher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07010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0736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apps.who.int/adolescent/second-decade/images/Section_5/5_3/Pyrami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731" y="1688476"/>
            <a:ext cx="7016282" cy="4938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55812" y="274638"/>
            <a:ext cx="10416988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33B345"/>
                </a:solidFill>
                <a:latin typeface="Montserrat Regular" panose="00000500000000000000" pitchFamily="2" charset="0"/>
              </a:rPr>
              <a:t>Adverse childhood experiences (ACES) </a:t>
            </a:r>
            <a:br>
              <a:rPr lang="en-US" dirty="0">
                <a:solidFill>
                  <a:srgbClr val="33B345"/>
                </a:solidFill>
                <a:latin typeface="Montserrat Regular" panose="00000500000000000000" pitchFamily="2" charset="0"/>
              </a:rPr>
            </a:br>
            <a:r>
              <a:rPr lang="en-US" dirty="0">
                <a:solidFill>
                  <a:srgbClr val="33B345"/>
                </a:solidFill>
                <a:latin typeface="Montserrat Regular" panose="00000500000000000000" pitchFamily="2" charset="0"/>
              </a:rPr>
              <a:t>lay the foundation for troubled lives</a:t>
            </a:r>
          </a:p>
        </p:txBody>
      </p:sp>
    </p:spTree>
    <p:extLst>
      <p:ext uri="{BB962C8B-B14F-4D97-AF65-F5344CB8AC3E}">
        <p14:creationId xmlns:p14="http://schemas.microsoft.com/office/powerpoint/2010/main" val="2415396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apps.who.int/adolescent/second-decade/images/Section_5/5_3/Pyramid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42" r="-1"/>
          <a:stretch/>
        </p:blipFill>
        <p:spPr bwMode="auto">
          <a:xfrm>
            <a:off x="2139352" y="1688476"/>
            <a:ext cx="7229782" cy="4938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Isosceles Triangle 3"/>
          <p:cNvSpPr/>
          <p:nvPr/>
        </p:nvSpPr>
        <p:spPr>
          <a:xfrm>
            <a:off x="3876137" y="1889185"/>
            <a:ext cx="4664013" cy="3898180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55812" y="274638"/>
            <a:ext cx="10416988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33B345"/>
                </a:solidFill>
                <a:latin typeface="Montserrat Regular" panose="00000500000000000000" pitchFamily="2" charset="0"/>
              </a:rPr>
              <a:t>ACES have long-term economic impact</a:t>
            </a:r>
          </a:p>
        </p:txBody>
      </p:sp>
      <p:sp>
        <p:nvSpPr>
          <p:cNvPr id="3" name="Rectangle 2"/>
          <p:cNvSpPr/>
          <p:nvPr/>
        </p:nvSpPr>
        <p:spPr>
          <a:xfrm>
            <a:off x="4531743" y="5452568"/>
            <a:ext cx="3398808" cy="2744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Montserrat" panose="00000500000000000000" pitchFamily="2" charset="0"/>
              </a:rPr>
              <a:t>Increased foster care load</a:t>
            </a:r>
          </a:p>
        </p:txBody>
      </p:sp>
      <p:sp>
        <p:nvSpPr>
          <p:cNvPr id="5" name="Rectangle 4"/>
          <p:cNvSpPr/>
          <p:nvPr/>
        </p:nvSpPr>
        <p:spPr>
          <a:xfrm>
            <a:off x="4340357" y="5014259"/>
            <a:ext cx="3628846" cy="2744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Montserrat" panose="00000500000000000000" pitchFamily="2" charset="0"/>
              </a:rPr>
              <a:t>Increased special education load</a:t>
            </a:r>
          </a:p>
        </p:txBody>
      </p:sp>
      <p:sp>
        <p:nvSpPr>
          <p:cNvPr id="6" name="Rectangle 5"/>
          <p:cNvSpPr/>
          <p:nvPr/>
        </p:nvSpPr>
        <p:spPr>
          <a:xfrm>
            <a:off x="4922807" y="3527739"/>
            <a:ext cx="2616680" cy="2744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Montserrat" panose="00000500000000000000" pitchFamily="2" charset="0"/>
              </a:rPr>
              <a:t>Increased prison load</a:t>
            </a:r>
          </a:p>
        </p:txBody>
      </p:sp>
      <p:sp>
        <p:nvSpPr>
          <p:cNvPr id="7" name="Rectangle 6"/>
          <p:cNvSpPr/>
          <p:nvPr/>
        </p:nvSpPr>
        <p:spPr>
          <a:xfrm>
            <a:off x="4872318" y="4061269"/>
            <a:ext cx="2616680" cy="2744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Montserrat" panose="00000500000000000000" pitchFamily="2" charset="0"/>
              </a:rPr>
              <a:t>Less educated, less reliable workforce</a:t>
            </a:r>
          </a:p>
        </p:txBody>
      </p:sp>
      <p:sp>
        <p:nvSpPr>
          <p:cNvPr id="8" name="Rectangle 7"/>
          <p:cNvSpPr/>
          <p:nvPr/>
        </p:nvSpPr>
        <p:spPr>
          <a:xfrm>
            <a:off x="4611749" y="4593196"/>
            <a:ext cx="3238796" cy="2744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Montserrat" panose="00000500000000000000" pitchFamily="2" charset="0"/>
              </a:rPr>
              <a:t>Greater Medicaid costs</a:t>
            </a:r>
          </a:p>
        </p:txBody>
      </p:sp>
      <p:sp>
        <p:nvSpPr>
          <p:cNvPr id="9" name="Rectangle 8"/>
          <p:cNvSpPr/>
          <p:nvPr/>
        </p:nvSpPr>
        <p:spPr>
          <a:xfrm>
            <a:off x="4922807" y="3081730"/>
            <a:ext cx="2616680" cy="2744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Montserrat" panose="00000500000000000000" pitchFamily="2" charset="0"/>
              </a:rPr>
              <a:t>Fewer taxpayers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08610" y="2534778"/>
            <a:ext cx="10783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Montserrat" panose="00000500000000000000" pitchFamily="2" charset="0"/>
              </a:rPr>
              <a:t>-$$$</a:t>
            </a:r>
          </a:p>
        </p:txBody>
      </p:sp>
    </p:spTree>
    <p:extLst>
      <p:ext uri="{BB962C8B-B14F-4D97-AF65-F5344CB8AC3E}">
        <p14:creationId xmlns:p14="http://schemas.microsoft.com/office/powerpoint/2010/main" val="3362067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2368EB-D728-3342-8BFA-E65CB65FF58D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can we do about this?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281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Brain science gives us new information</a:t>
            </a:r>
            <a:endParaRPr lang="en-US" dirty="0"/>
          </a:p>
        </p:txBody>
      </p:sp>
      <p:pic>
        <p:nvPicPr>
          <p:cNvPr id="3074" name="Picture 2" descr="http://www.babycaremag.com/wp-content/uploads/2016/01/baby-brain5-ssss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650" y="1743839"/>
            <a:ext cx="40767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0" y="1750444"/>
            <a:ext cx="4057650" cy="435216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Montserrat" panose="00000500000000000000" pitchFamily="2" charset="0"/>
              </a:rPr>
              <a:t>Adverse Childhood </a:t>
            </a:r>
            <a:br>
              <a:rPr lang="en-US" b="1" dirty="0">
                <a:solidFill>
                  <a:schemeClr val="tx1"/>
                </a:solidFill>
                <a:latin typeface="Montserrat" panose="00000500000000000000" pitchFamily="2" charset="0"/>
              </a:rPr>
            </a:br>
            <a:r>
              <a:rPr lang="en-US" b="1" dirty="0">
                <a:solidFill>
                  <a:schemeClr val="tx1"/>
                </a:solidFill>
                <a:latin typeface="Montserrat" panose="00000500000000000000" pitchFamily="2" charset="0"/>
              </a:rPr>
              <a:t>Experiences</a:t>
            </a:r>
            <a:br>
              <a:rPr lang="en-US" dirty="0">
                <a:solidFill>
                  <a:schemeClr val="tx1"/>
                </a:solidFill>
                <a:latin typeface="Montserrat" panose="00000500000000000000" pitchFamily="2" charset="0"/>
              </a:rPr>
            </a:br>
            <a:endParaRPr lang="en-US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tx1"/>
                </a:solidFill>
                <a:latin typeface="Montserrat" panose="00000500000000000000" pitchFamily="2" charset="0"/>
              </a:rPr>
              <a:t>Divorce/Separation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tx1"/>
                </a:solidFill>
                <a:latin typeface="Montserrat" panose="00000500000000000000" pitchFamily="2" charset="0"/>
              </a:rPr>
              <a:t>Loss of parent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tx1"/>
                </a:solidFill>
                <a:latin typeface="Montserrat" panose="00000500000000000000" pitchFamily="2" charset="0"/>
              </a:rPr>
              <a:t>Parent in jail or prison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tx1"/>
                </a:solidFill>
                <a:latin typeface="Montserrat" panose="00000500000000000000" pitchFamily="2" charset="0"/>
              </a:rPr>
              <a:t>Living with depressed or mentally ill parent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tx1"/>
                </a:solidFill>
                <a:latin typeface="Montserrat" panose="00000500000000000000" pitchFamily="2" charset="0"/>
              </a:rPr>
              <a:t>Parental substance abuse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tx1"/>
                </a:solidFill>
                <a:latin typeface="Montserrat" panose="00000500000000000000" pitchFamily="2" charset="0"/>
              </a:rPr>
              <a:t>Witness violence at home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tx1"/>
                </a:solidFill>
                <a:latin typeface="Montserrat" panose="00000500000000000000" pitchFamily="2" charset="0"/>
              </a:rPr>
              <a:t>Victim of violence or abuse at home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tx1"/>
                </a:solidFill>
                <a:latin typeface="Montserrat" panose="00000500000000000000" pitchFamily="2" charset="0"/>
              </a:rPr>
              <a:t>Economic hardship (food/housing)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tx1"/>
                </a:solidFill>
                <a:latin typeface="Montserrat" panose="00000500000000000000" pitchFamily="2" charset="0"/>
              </a:rPr>
              <a:t>Neglect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sp>
        <p:nvSpPr>
          <p:cNvPr id="10" name="Arrow: Pentagon 9"/>
          <p:cNvSpPr/>
          <p:nvPr/>
        </p:nvSpPr>
        <p:spPr>
          <a:xfrm>
            <a:off x="4057648" y="4978857"/>
            <a:ext cx="2066925" cy="1120830"/>
          </a:xfrm>
          <a:prstGeom prst="homePlate">
            <a:avLst>
              <a:gd name="adj" fmla="val 25355"/>
            </a:avLst>
          </a:prstGeom>
          <a:solidFill>
            <a:srgbClr val="FFFF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Montserrat" panose="00000500000000000000" pitchFamily="2" charset="0"/>
              </a:rPr>
              <a:t>Brain Development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  <a:latin typeface="Montserrat" panose="00000500000000000000" pitchFamily="2" charset="0"/>
              </a:rPr>
              <a:t>Electrical, chemical, cellular mass</a:t>
            </a:r>
          </a:p>
        </p:txBody>
      </p:sp>
      <p:sp>
        <p:nvSpPr>
          <p:cNvPr id="13" name="Arrow: Pentagon 12"/>
          <p:cNvSpPr/>
          <p:nvPr/>
        </p:nvSpPr>
        <p:spPr>
          <a:xfrm>
            <a:off x="6124573" y="5010914"/>
            <a:ext cx="1990727" cy="1120830"/>
          </a:xfrm>
          <a:prstGeom prst="homePlate">
            <a:avLst>
              <a:gd name="adj" fmla="val 27707"/>
            </a:avLst>
          </a:prstGeom>
          <a:solidFill>
            <a:srgbClr val="ED1B24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Montserrat" panose="00000500000000000000" pitchFamily="2" charset="0"/>
              </a:rPr>
              <a:t>Brain Adaptation</a:t>
            </a:r>
          </a:p>
          <a:p>
            <a:pPr algn="ctr"/>
            <a:r>
              <a:rPr lang="en-US" sz="1200" dirty="0">
                <a:latin typeface="Montserrat" panose="00000500000000000000" pitchFamily="2" charset="0"/>
              </a:rPr>
              <a:t>Hard-wired into biology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134351" y="1743839"/>
            <a:ext cx="4057650" cy="435216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pPr algn="ctr"/>
            <a:r>
              <a:rPr lang="en-US" b="1" dirty="0">
                <a:latin typeface="Montserrat" panose="00000500000000000000" pitchFamily="2" charset="0"/>
              </a:rPr>
              <a:t>Lifespan Impacts</a:t>
            </a:r>
            <a:br>
              <a:rPr lang="en-US" dirty="0">
                <a:latin typeface="Montserrat" panose="00000500000000000000" pitchFamily="2" charset="0"/>
              </a:rPr>
            </a:br>
            <a:endParaRPr lang="en-US" dirty="0">
              <a:latin typeface="Montserrat" panose="000005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latin typeface="Montserrat" panose="00000500000000000000" pitchFamily="2" charset="0"/>
              </a:rPr>
              <a:t>Chronic disease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latin typeface="Montserrat" panose="00000500000000000000" pitchFamily="2" charset="0"/>
              </a:rPr>
              <a:t>Psychiatric disorders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latin typeface="Montserrat" panose="00000500000000000000" pitchFamily="2" charset="0"/>
              </a:rPr>
              <a:t>Impaired cognition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latin typeface="Montserrat" panose="00000500000000000000" pitchFamily="2" charset="0"/>
              </a:rPr>
              <a:t>Work/school attendance, behavior, and performance problems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latin typeface="Montserrat" panose="00000500000000000000" pitchFamily="2" charset="0"/>
              </a:rPr>
              <a:t>Obesity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latin typeface="Montserrat" panose="00000500000000000000" pitchFamily="2" charset="0"/>
              </a:rPr>
              <a:t>Substance abuse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latin typeface="Montserrat" panose="00000500000000000000" pitchFamily="2" charset="0"/>
              </a:rPr>
              <a:t>Risky sex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latin typeface="Montserrat" panose="00000500000000000000" pitchFamily="2" charset="0"/>
              </a:rPr>
              <a:t>Crime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latin typeface="Montserrat" panose="00000500000000000000" pitchFamily="2" charset="0"/>
              </a:rPr>
              <a:t>Poverty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latin typeface="Montserrat" panose="00000500000000000000" pitchFamily="2" charset="0"/>
              </a:rPr>
              <a:t>Intergenerational transmission, disparity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dirty="0">
              <a:latin typeface="Montserrat" panose="000005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510" y="6471389"/>
            <a:ext cx="51573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Montserrat" panose="00000500000000000000" pitchFamily="2" charset="0"/>
              </a:rPr>
              <a:t>Source: Family Policy Council, 2012</a:t>
            </a:r>
          </a:p>
        </p:txBody>
      </p:sp>
    </p:spTree>
    <p:extLst>
      <p:ext uri="{BB962C8B-B14F-4D97-AF65-F5344CB8AC3E}">
        <p14:creationId xmlns:p14="http://schemas.microsoft.com/office/powerpoint/2010/main" val="3865008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8" b="1018"/>
          <a:stretch>
            <a:fillRect/>
          </a:stretch>
        </p:blipFill>
        <p:spPr>
          <a:xfrm>
            <a:off x="0" y="-10102"/>
            <a:ext cx="12463696" cy="6868102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2368EB-D728-3342-8BFA-E65CB65FF58D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Montserrat Medium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Montserrat Medium" charset="0"/>
              <a:ea typeface="+mn-ea"/>
              <a:cs typeface="+mn-cs"/>
            </a:endParaRPr>
          </a:p>
        </p:txBody>
      </p:sp>
      <p:sp>
        <p:nvSpPr>
          <p:cNvPr id="6" name="Title 6"/>
          <p:cNvSpPr txBox="1">
            <a:spLocks/>
          </p:cNvSpPr>
          <p:nvPr/>
        </p:nvSpPr>
        <p:spPr>
          <a:xfrm>
            <a:off x="427480" y="1067270"/>
            <a:ext cx="5208551" cy="15910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FFFFFF"/>
                </a:solidFill>
                <a:latin typeface="Montserrat Black" charset="0"/>
                <a:ea typeface="Montserrat Black" charset="0"/>
                <a:cs typeface="Montserrat Black" charset="0"/>
              </a:rPr>
              <a:t>ACES CAUSE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Black" charset="0"/>
                <a:ea typeface="Montserrat Black" charset="0"/>
                <a:cs typeface="Montserrat Black" charset="0"/>
              </a:rPr>
              <a:t>CORTISOL OVERLOAD</a:t>
            </a:r>
          </a:p>
        </p:txBody>
      </p:sp>
      <p:sp>
        <p:nvSpPr>
          <p:cNvPr id="7" name="Title 6"/>
          <p:cNvSpPr txBox="1">
            <a:spLocks/>
          </p:cNvSpPr>
          <p:nvPr/>
        </p:nvSpPr>
        <p:spPr>
          <a:xfrm>
            <a:off x="505343" y="3423752"/>
            <a:ext cx="5052826" cy="12295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Regular" charset="0"/>
                <a:ea typeface="+mj-ea"/>
                <a:cs typeface="+mj-cs"/>
              </a:rPr>
              <a:t>Babies’ brains are on fire in Kansas, overloaded with the toxic levels of the stress hormone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Regular" charset="0"/>
                <a:ea typeface="+mj-ea"/>
                <a:cs typeface="+mj-cs"/>
              </a:rPr>
              <a:t> cortisol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 Regular" charset="0"/>
              <a:ea typeface="+mj-ea"/>
              <a:cs typeface="+mj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644" y="6404277"/>
            <a:ext cx="1324601" cy="151219"/>
          </a:xfrm>
          <a:prstGeom prst="rect">
            <a:avLst/>
          </a:prstGeom>
        </p:spPr>
      </p:pic>
      <p:sp>
        <p:nvSpPr>
          <p:cNvPr id="10" name="Triangle 9"/>
          <p:cNvSpPr/>
          <p:nvPr/>
        </p:nvSpPr>
        <p:spPr>
          <a:xfrm rot="5400000">
            <a:off x="-27243" y="1796302"/>
            <a:ext cx="395021" cy="34053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5416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buCABo_tosk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57400" y="490970"/>
            <a:ext cx="7834745" cy="587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488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Custom 1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7FBCAA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65000"/>
          </a:schemeClr>
        </a:solidFill>
        <a:ln>
          <a:noFill/>
        </a:ln>
      </a:spPr>
      <a:bodyPr rtlCol="0" anchor="ctr"/>
      <a:lstStyle>
        <a:defPPr algn="ctr">
          <a:defRPr dirty="0" smtClean="0">
            <a:latin typeface="Montserrat" panose="00000500000000000000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2000" dirty="0" smtClean="0">
            <a:latin typeface="Montserrat" panose="000005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56525</TotalTime>
  <Words>653</Words>
  <Application>Microsoft Office PowerPoint</Application>
  <PresentationFormat>Widescreen</PresentationFormat>
  <Paragraphs>129</Paragraphs>
  <Slides>25</Slides>
  <Notes>4</Notes>
  <HiddenSlides>0</HiddenSlides>
  <MMClips>3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Arial</vt:lpstr>
      <vt:lpstr>Arial Narrow</vt:lpstr>
      <vt:lpstr>Calibri</vt:lpstr>
      <vt:lpstr>Franklin Gothic Book</vt:lpstr>
      <vt:lpstr>Montserrat</vt:lpstr>
      <vt:lpstr>Montserrat Black</vt:lpstr>
      <vt:lpstr>Montserrat Medium</vt:lpstr>
      <vt:lpstr>Montserrat Regular</vt:lpstr>
      <vt:lpstr>Wingdings</vt:lpstr>
      <vt:lpstr>1_Office Theme</vt:lpstr>
      <vt:lpstr>PowerPoint Presentation</vt:lpstr>
      <vt:lpstr>How can we improve the  lives of Kansans —and the Kansas economy— from the very start?</vt:lpstr>
      <vt:lpstr>PowerPoint Presentation</vt:lpstr>
      <vt:lpstr>Adverse childhood experiences (ACES)  lay the foundation for troubled lives</vt:lpstr>
      <vt:lpstr>ACES have long-term economic impact</vt:lpstr>
      <vt:lpstr>What can we do about this?</vt:lpstr>
      <vt:lpstr>Brain science gives us new information</vt:lpstr>
      <vt:lpstr>PowerPoint Presentation</vt:lpstr>
      <vt:lpstr>PowerPoint Presentation</vt:lpstr>
      <vt:lpstr>PowerPoint Presentation</vt:lpstr>
      <vt:lpstr>PowerPoint Presentation</vt:lpstr>
      <vt:lpstr>What is ABC?</vt:lpstr>
      <vt:lpstr>ABC –  How it’s implemented</vt:lpstr>
      <vt:lpstr>ABC – Cortisol testing component</vt:lpstr>
      <vt:lpstr>ABC Benefits</vt:lpstr>
      <vt:lpstr>ABC Initiative Grant Investing $2,400,000 in 5 test sites (35 counties) </vt:lpstr>
      <vt:lpstr>What we’re doing here in [location]</vt:lpstr>
      <vt:lpstr>PowerPoint Presentation</vt:lpstr>
      <vt:lpstr>+ Decrease foster care load  + Decrease special    education load  + Decrease Medicaid costs</vt:lpstr>
      <vt:lpstr>PowerPoint Presentation</vt:lpstr>
      <vt:lpstr>What legislators can do</vt:lpstr>
      <vt:lpstr>What foundations can do</vt:lpstr>
      <vt:lpstr>What the business community can do</vt:lpstr>
      <vt:lpstr>What early childhood  organizations can do</vt:lpstr>
      <vt:lpstr>Questions?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Lori</dc:creator>
  <cp:lastModifiedBy>Lori Nelson Bower</cp:lastModifiedBy>
  <cp:revision>920</cp:revision>
  <cp:lastPrinted>2017-06-05T18:09:09Z</cp:lastPrinted>
  <dcterms:created xsi:type="dcterms:W3CDTF">2011-08-01T20:31:11Z</dcterms:created>
  <dcterms:modified xsi:type="dcterms:W3CDTF">2017-10-02T02:55:22Z</dcterms:modified>
</cp:coreProperties>
</file>